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4"/>
  </p:sldMasterIdLst>
  <p:notesMasterIdLst>
    <p:notesMasterId r:id="rId16"/>
  </p:notesMasterIdLst>
  <p:handoutMasterIdLst>
    <p:handoutMasterId r:id="rId17"/>
  </p:handoutMasterIdLst>
  <p:sldIdLst>
    <p:sldId id="281" r:id="rId5"/>
    <p:sldId id="300" r:id="rId6"/>
    <p:sldId id="312" r:id="rId7"/>
    <p:sldId id="311" r:id="rId8"/>
    <p:sldId id="307" r:id="rId9"/>
    <p:sldId id="308" r:id="rId10"/>
    <p:sldId id="309" r:id="rId11"/>
    <p:sldId id="303" r:id="rId12"/>
    <p:sldId id="310" r:id="rId13"/>
    <p:sldId id="304" r:id="rId14"/>
    <p:sldId id="298" r:id="rId15"/>
  </p:sldIdLst>
  <p:sldSz cx="12188825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67">
          <p15:clr>
            <a:srgbClr val="A4A3A4"/>
          </p15:clr>
        </p15:guide>
        <p15:guide id="2" orient="horz" pos="3889">
          <p15:clr>
            <a:srgbClr val="A4A3A4"/>
          </p15:clr>
        </p15:guide>
        <p15:guide id="3" orient="horz" pos="2373">
          <p15:clr>
            <a:srgbClr val="A4A3A4"/>
          </p15:clr>
        </p15:guide>
        <p15:guide id="4" orient="horz" pos="1619">
          <p15:clr>
            <a:srgbClr val="A4A3A4"/>
          </p15:clr>
        </p15:guide>
        <p15:guide id="5" orient="horz" pos="3135">
          <p15:clr>
            <a:srgbClr val="A4A3A4"/>
          </p15:clr>
        </p15:guide>
        <p15:guide id="6" pos="3839">
          <p15:clr>
            <a:srgbClr val="A4A3A4"/>
          </p15:clr>
        </p15:guide>
        <p15:guide id="7" pos="191">
          <p15:clr>
            <a:srgbClr val="A4A3A4"/>
          </p15:clr>
        </p15:guide>
        <p15:guide id="8" pos="7483">
          <p15:clr>
            <a:srgbClr val="A4A3A4"/>
          </p15:clr>
        </p15:guide>
        <p15:guide id="9" pos="2114">
          <p15:clr>
            <a:srgbClr val="A4A3A4"/>
          </p15:clr>
        </p15:guide>
        <p15:guide id="10" pos="55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2B2B2B"/>
    <a:srgbClr val="194173"/>
    <a:srgbClr val="707276"/>
    <a:srgbClr val="000000"/>
    <a:srgbClr val="D57500"/>
    <a:srgbClr val="A83C0F"/>
    <a:srgbClr val="F1A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86"/>
  </p:normalViewPr>
  <p:slideViewPr>
    <p:cSldViewPr snapToGrid="0">
      <p:cViewPr varScale="1">
        <p:scale>
          <a:sx n="104" d="100"/>
          <a:sy n="104" d="100"/>
        </p:scale>
        <p:origin x="208" y="720"/>
      </p:cViewPr>
      <p:guideLst>
        <p:guide orient="horz" pos="867"/>
        <p:guide orient="horz" pos="3889"/>
        <p:guide orient="horz" pos="2373"/>
        <p:guide orient="horz" pos="1619"/>
        <p:guide orient="horz" pos="3135"/>
        <p:guide pos="3839"/>
        <p:guide pos="191"/>
        <p:guide pos="7483"/>
        <p:guide pos="2114"/>
        <p:guide pos="556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F0A31A-19FD-E948-84FE-618494EECCDF}" type="datetimeFigureOut">
              <a:rPr lang="en-US" smtClean="0"/>
              <a:pPr/>
              <a:t>8/4/23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7CE1B3-C980-6846-8849-6B0FF407A7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663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png>
</file>

<file path=ppt/media/image2.jpg>
</file>

<file path=ppt/media/image20.jpe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4DB9A1-F6A1-9D40-82E7-3633A601FD23}" type="datetimeFigureOut">
              <a:rPr lang="en-US" smtClean="0"/>
              <a:pPr/>
              <a:t>8/4/23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F5324A-0D9B-9A43-AE72-6DBF244396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889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5324A-0D9B-9A43-AE72-6DBF2443962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36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jp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jp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0" y="2049401"/>
            <a:ext cx="12188825" cy="1828800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665" y="4335401"/>
            <a:ext cx="11457496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19417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Presenter </a:t>
            </a:r>
            <a:r>
              <a:rPr lang="en-US" dirty="0" err="1"/>
              <a:t>Name(S</a:t>
            </a:r>
            <a:r>
              <a:rPr lang="en-US" dirty="0"/>
              <a:t>)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65665" y="4792601"/>
            <a:ext cx="11457496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presenter organization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65665" y="5075278"/>
            <a:ext cx="11457496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presentation event or location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65" y="17665"/>
            <a:ext cx="12210645" cy="685621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204" y="349880"/>
            <a:ext cx="2011680" cy="68275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294230E-30F3-6342-897D-D64D844BB7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31" r="86530"/>
          <a:stretch/>
        </p:blipFill>
        <p:spPr>
          <a:xfrm>
            <a:off x="86265" y="6183512"/>
            <a:ext cx="1641797" cy="690364"/>
          </a:xfrm>
          <a:prstGeom prst="rect">
            <a:avLst/>
          </a:prstGeom>
        </p:spPr>
      </p:pic>
      <p:sp>
        <p:nvSpPr>
          <p:cNvPr id="23" name="Slide Number Placeholder 5"/>
          <p:cNvSpPr txBox="1">
            <a:spLocks/>
          </p:cNvSpPr>
          <p:nvPr userDrawn="1"/>
        </p:nvSpPr>
        <p:spPr>
          <a:xfrm>
            <a:off x="11804917" y="65087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defPPr>
              <a:defRPr lang="en-US"/>
            </a:defPPr>
            <a:lvl1pPr marL="0" algn="l" defTabSz="609493" rtl="0" eaLnBrk="1" latinLnBrk="0" hangingPunct="1">
              <a:defRPr sz="900" b="1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5" name="Date Placeholder 3"/>
          <p:cNvSpPr txBox="1">
            <a:spLocks/>
          </p:cNvSpPr>
          <p:nvPr userDrawn="1"/>
        </p:nvSpPr>
        <p:spPr>
          <a:xfrm>
            <a:off x="9141619" y="6345238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609493" rtl="0" eaLnBrk="1" latinLnBrk="0" hangingPunct="1">
              <a:defRPr sz="900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26" name="Slide Number Placeholder 5"/>
          <p:cNvSpPr txBox="1">
            <a:spLocks/>
          </p:cNvSpPr>
          <p:nvPr userDrawn="1"/>
        </p:nvSpPr>
        <p:spPr>
          <a:xfrm>
            <a:off x="11652517" y="6345238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defPPr>
              <a:defRPr lang="en-US"/>
            </a:defPPr>
            <a:lvl1pPr marL="0" algn="l" defTabSz="609493" rtl="0" eaLnBrk="1" latinLnBrk="0" hangingPunct="1">
              <a:defRPr sz="900" b="1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11466686" y="6443862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s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665" y="201168"/>
            <a:ext cx="8836898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54" y="6210044"/>
            <a:ext cx="1584658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4389" y="-663677"/>
            <a:ext cx="15516374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2D2A6B26-4AE8-4A5E-96B2-06CABAE3B2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664" y="2413000"/>
            <a:ext cx="4875531" cy="3797044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C132A513-350B-46C6-AC03-73888D88E8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29254" y="2413000"/>
            <a:ext cx="6559544" cy="3797044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Content Placeholder 22">
            <a:extLst>
              <a:ext uri="{FF2B5EF4-FFF2-40B4-BE49-F238E27FC236}">
                <a16:creationId xmlns:a16="http://schemas.microsoft.com/office/drawing/2014/main" id="{03DFE93B-A19A-4468-A222-E9D9108059EF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74131" y="1600200"/>
            <a:ext cx="11614667" cy="639763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786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665" y="201168"/>
            <a:ext cx="8836898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54" y="6210044"/>
            <a:ext cx="1584658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4389" y="-663677"/>
            <a:ext cx="15516374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id="{3F7311EE-B970-436F-B065-5D17DFA6B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873250" y="1666773"/>
            <a:ext cx="1371600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D107B636-B7F6-47B0-940F-B885E192920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49604" y="1666773"/>
            <a:ext cx="1371600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4D260ABE-87BB-4EEE-B50F-4AA7C157389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96896" y="3938408"/>
            <a:ext cx="2103120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5">
            <a:extLst>
              <a:ext uri="{FF2B5EF4-FFF2-40B4-BE49-F238E27FC236}">
                <a16:creationId xmlns:a16="http://schemas.microsoft.com/office/drawing/2014/main" id="{77BBF60B-F9D0-4BE0-9B66-F084CDBB4BF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6896" y="1666773"/>
            <a:ext cx="1371600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5">
            <a:extLst>
              <a:ext uri="{FF2B5EF4-FFF2-40B4-BE49-F238E27FC236}">
                <a16:creationId xmlns:a16="http://schemas.microsoft.com/office/drawing/2014/main" id="{B8498B6E-DB3F-47BF-A653-AE29EC9DFC4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2618084" y="3938408"/>
            <a:ext cx="2103120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Content Placeholder 20">
            <a:extLst>
              <a:ext uri="{FF2B5EF4-FFF2-40B4-BE49-F238E27FC236}">
                <a16:creationId xmlns:a16="http://schemas.microsoft.com/office/drawing/2014/main" id="{647131A7-1CC1-458A-902D-ABBAD39EDE47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959190" y="1666773"/>
            <a:ext cx="6881129" cy="638644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6CDABE6-D4D9-4D94-975B-F389DA9D36A6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4959355" y="2357805"/>
            <a:ext cx="6880312" cy="38798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341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665" y="201168"/>
            <a:ext cx="8836898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54" y="6210044"/>
            <a:ext cx="1584658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4389" y="-663677"/>
            <a:ext cx="15516374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4280" y="3064388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386773F-F642-2A44-BF03-5C1C68F62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65665" y="3265000"/>
            <a:ext cx="11457496" cy="276999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solidFill>
                  <a:srgbClr val="2B2B2B"/>
                </a:solidFill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C06637A-FD72-854D-BF64-C39908709B54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365665" y="5486400"/>
            <a:ext cx="11457496" cy="21544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solidFill>
                  <a:srgbClr val="2B2B2B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665" y="201168"/>
            <a:ext cx="8836898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54" y="6210044"/>
            <a:ext cx="1584658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4389" y="-663677"/>
            <a:ext cx="15516374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4280" y="3064388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3"/>
            <a:ext cx="12188825" cy="6858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0" y="2049401"/>
            <a:ext cx="12188825" cy="1828800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665" y="4335401"/>
            <a:ext cx="11457496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19417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Presenter </a:t>
            </a:r>
            <a:r>
              <a:rPr lang="en-US" dirty="0" err="1"/>
              <a:t>Name(S</a:t>
            </a:r>
            <a:r>
              <a:rPr lang="en-US" dirty="0"/>
              <a:t>)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65665" y="4792601"/>
            <a:ext cx="11457496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presenter organization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65665" y="5075278"/>
            <a:ext cx="11457496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presentation event or location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67"/>
          <a:stretch/>
        </p:blipFill>
        <p:spPr>
          <a:xfrm>
            <a:off x="1" y="11113"/>
            <a:ext cx="12202386" cy="61454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204" y="349880"/>
            <a:ext cx="2011680" cy="6827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294230E-30F3-6342-897D-D64D844BB7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31" r="86530"/>
          <a:stretch/>
        </p:blipFill>
        <p:spPr>
          <a:xfrm>
            <a:off x="86265" y="6183512"/>
            <a:ext cx="1641797" cy="690364"/>
          </a:xfrm>
          <a:prstGeom prst="rect">
            <a:avLst/>
          </a:prstGeom>
        </p:spPr>
      </p:pic>
      <p:sp>
        <p:nvSpPr>
          <p:cNvPr id="22" name="Date Placeholder 3"/>
          <p:cNvSpPr txBox="1">
            <a:spLocks/>
          </p:cNvSpPr>
          <p:nvPr userDrawn="1"/>
        </p:nvSpPr>
        <p:spPr>
          <a:xfrm>
            <a:off x="9141619" y="6345238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609493" rtl="0" eaLnBrk="1" latinLnBrk="0" hangingPunct="1">
              <a:defRPr sz="900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23" name="Slide Number Placeholder 5"/>
          <p:cNvSpPr txBox="1">
            <a:spLocks/>
          </p:cNvSpPr>
          <p:nvPr userDrawn="1"/>
        </p:nvSpPr>
        <p:spPr>
          <a:xfrm>
            <a:off x="11652517" y="6345238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defPPr>
              <a:defRPr lang="en-US"/>
            </a:defPPr>
            <a:lvl1pPr marL="0" algn="l" defTabSz="609493" rtl="0" eaLnBrk="1" latinLnBrk="0" hangingPunct="1">
              <a:defRPr sz="900" b="1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0" y="2684436"/>
            <a:ext cx="12188825" cy="1546665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3200" b="1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665" y="4335401"/>
            <a:ext cx="11457496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19417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Presenter </a:t>
            </a:r>
            <a:r>
              <a:rPr lang="en-US" dirty="0" err="1"/>
              <a:t>Name(S</a:t>
            </a:r>
            <a:r>
              <a:rPr lang="en-US" dirty="0"/>
              <a:t>)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65665" y="4792601"/>
            <a:ext cx="11457496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presenter organization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2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665" y="201168"/>
            <a:ext cx="8836898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>
            <a:spLocks noGrp="1"/>
          </p:cNvSpPr>
          <p:nvPr/>
        </p:nvSpPr>
        <p:spPr>
          <a:xfrm>
            <a:off x="5304389" y="-663677"/>
            <a:ext cx="15516374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4280" y="3064388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6DF4160-2A52-4FCC-8FA0-6D2AE7752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131" y="1600199"/>
            <a:ext cx="11680609" cy="45720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665" y="201168"/>
            <a:ext cx="8836898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54" y="6210044"/>
            <a:ext cx="1584658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4389" y="-663677"/>
            <a:ext cx="15516374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4280" y="3064388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374131" y="1600199"/>
            <a:ext cx="5484971" cy="45720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6A2D3E9-D9CB-4670-9355-E8728F9E5CA0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67546" y="1600199"/>
            <a:ext cx="5484971" cy="45720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665" y="201168"/>
            <a:ext cx="8836898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54" y="6210044"/>
            <a:ext cx="1584658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4389" y="-663677"/>
            <a:ext cx="15516374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4280" y="3064388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374131" y="2292350"/>
            <a:ext cx="5484971" cy="3879849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B2D38A28-F70D-724B-94C3-12BB00B72DC3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346231" y="1601318"/>
            <a:ext cx="5494088" cy="638644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26B4CE1-7E3A-F745-8007-4392CFFCEBF9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74131" y="1600200"/>
            <a:ext cx="5484971" cy="639763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E0F36CE-B151-954C-BC8C-B81A59274C55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346231" y="2292350"/>
            <a:ext cx="5493436" cy="3879850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665" y="201168"/>
            <a:ext cx="8836898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54" y="6210044"/>
            <a:ext cx="1584658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4389" y="-663677"/>
            <a:ext cx="15516374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64345B3C-5F6B-4A5E-850C-2AABD3D614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92965" y="1520444"/>
            <a:ext cx="3204385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839406B1-C905-49FE-8395-6A4846414EE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2965" y="2971800"/>
            <a:ext cx="3204385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3" name="Picture Placeholder 2">
            <a:extLst>
              <a:ext uri="{FF2B5EF4-FFF2-40B4-BE49-F238E27FC236}">
                <a16:creationId xmlns:a16="http://schemas.microsoft.com/office/drawing/2014/main" id="{E4965F36-3883-487A-B557-2CC13CA8979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498165" y="1529867"/>
            <a:ext cx="3204385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462238A5-CD91-4729-8F13-C28980B9A3C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98165" y="2981223"/>
            <a:ext cx="3204385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A8CFB329-35F3-4FEE-BD2E-4F1DF192EBB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003365" y="1529867"/>
            <a:ext cx="3204385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B47493A7-2A95-41B8-9459-39C2C5DFFD5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03365" y="2981223"/>
            <a:ext cx="3204385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7" name="Picture Placeholder 2">
            <a:extLst>
              <a:ext uri="{FF2B5EF4-FFF2-40B4-BE49-F238E27FC236}">
                <a16:creationId xmlns:a16="http://schemas.microsoft.com/office/drawing/2014/main" id="{2F21B057-1B2C-43F2-9F05-64892AA92ED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92965" y="3892384"/>
            <a:ext cx="3204385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8" name="Text Placeholder 5">
            <a:extLst>
              <a:ext uri="{FF2B5EF4-FFF2-40B4-BE49-F238E27FC236}">
                <a16:creationId xmlns:a16="http://schemas.microsoft.com/office/drawing/2014/main" id="{C31EFD41-0ED6-4B8B-BBC0-15B19A1300C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2965" y="5343740"/>
            <a:ext cx="3204385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9" name="Picture Placeholder 2">
            <a:extLst>
              <a:ext uri="{FF2B5EF4-FFF2-40B4-BE49-F238E27FC236}">
                <a16:creationId xmlns:a16="http://schemas.microsoft.com/office/drawing/2014/main" id="{5F5B5F86-90C0-4906-BD83-8A8A8E77054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498165" y="3901807"/>
            <a:ext cx="3204385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0" name="Text Placeholder 5">
            <a:extLst>
              <a:ext uri="{FF2B5EF4-FFF2-40B4-BE49-F238E27FC236}">
                <a16:creationId xmlns:a16="http://schemas.microsoft.com/office/drawing/2014/main" id="{84899FB2-785A-461A-AAFB-DE9EAD5E3C6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98165" y="5353163"/>
            <a:ext cx="3204385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51" name="Picture Placeholder 2">
            <a:extLst>
              <a:ext uri="{FF2B5EF4-FFF2-40B4-BE49-F238E27FC236}">
                <a16:creationId xmlns:a16="http://schemas.microsoft.com/office/drawing/2014/main" id="{FF1B9B09-B2C4-4EF7-905C-81C3CFF63DF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003365" y="3901807"/>
            <a:ext cx="3204385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Text Placeholder 5">
            <a:extLst>
              <a:ext uri="{FF2B5EF4-FFF2-40B4-BE49-F238E27FC236}">
                <a16:creationId xmlns:a16="http://schemas.microsoft.com/office/drawing/2014/main" id="{AEF18E0E-A9B3-4A79-92FB-F534760DAC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03365" y="5353163"/>
            <a:ext cx="3204385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</p:spTree>
    <p:extLst>
      <p:ext uri="{BB962C8B-B14F-4D97-AF65-F5344CB8AC3E}">
        <p14:creationId xmlns:p14="http://schemas.microsoft.com/office/powerpoint/2010/main" val="2070367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s with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665" y="201168"/>
            <a:ext cx="8836898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54" y="6210044"/>
            <a:ext cx="1584658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4389" y="-663677"/>
            <a:ext cx="15516374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64345B3C-5F6B-4A5E-850C-2AABD3D614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45"/>
            <a:ext cx="3931920" cy="2409590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B157FD86-FC2C-463B-BD27-6917B6D2E5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26741" y="1371645"/>
            <a:ext cx="3931920" cy="2409590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930AED4F-F21A-492D-8EF0-E02840C2720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53481" y="1371645"/>
            <a:ext cx="3931920" cy="2409590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CD2476C0-3D76-4E27-90C3-EC41C39A1B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908425"/>
            <a:ext cx="3931919" cy="2262188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84467BEB-CB5C-4C56-8E6D-00C26CC2D9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26741" y="3908425"/>
            <a:ext cx="3931919" cy="2262188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4C8CDC4-54D1-425A-A6F9-166896AED31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6906" y="3908425"/>
            <a:ext cx="3931919" cy="2262188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42090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 with 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665" y="201168"/>
            <a:ext cx="8836898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54" y="6210044"/>
            <a:ext cx="1584658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4389" y="-663677"/>
            <a:ext cx="15516374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C132A513-350B-46C6-AC03-73888D88E8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04389" y="1308100"/>
            <a:ext cx="6884436" cy="5549900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9BCED51-832A-4EBA-9DD7-F55F1B70E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132" y="2292350"/>
            <a:ext cx="4801118" cy="387984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22">
            <a:extLst>
              <a:ext uri="{FF2B5EF4-FFF2-40B4-BE49-F238E27FC236}">
                <a16:creationId xmlns:a16="http://schemas.microsoft.com/office/drawing/2014/main" id="{E4DC17AF-00E1-43FF-891E-130F44D55953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65665" y="1600200"/>
            <a:ext cx="4801118" cy="639763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22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7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g"/><Relationship Id="rId20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365665" y="201168"/>
            <a:ext cx="8836898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141619" y="6356351"/>
            <a:ext cx="2133044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56648" y="6356351"/>
            <a:ext cx="487553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2517" y="6356351"/>
            <a:ext cx="402231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1466686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38A9AE2-5447-C34D-A870-92BE03CF5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665" y="1600200"/>
            <a:ext cx="11457496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7" y="0"/>
            <a:ext cx="12188825" cy="685621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204" y="349880"/>
            <a:ext cx="2011680" cy="68275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94230E-30F3-6342-897D-D64D844BB7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31" r="86530"/>
          <a:stretch/>
        </p:blipFill>
        <p:spPr>
          <a:xfrm>
            <a:off x="86265" y="6183512"/>
            <a:ext cx="1641797" cy="69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93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5" r:id="rId3"/>
    <p:sldLayoutId id="2147483670" r:id="rId4"/>
    <p:sldLayoutId id="2147483671" r:id="rId5"/>
    <p:sldLayoutId id="2147483672" r:id="rId6"/>
    <p:sldLayoutId id="2147483676" r:id="rId7"/>
    <p:sldLayoutId id="2147483677" r:id="rId8"/>
    <p:sldLayoutId id="2147483678" r:id="rId9"/>
    <p:sldLayoutId id="2147483680" r:id="rId10"/>
    <p:sldLayoutId id="2147483679" r:id="rId11"/>
    <p:sldLayoutId id="2147483673" r:id="rId12"/>
    <p:sldLayoutId id="2147483674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457200" rtl="0" eaLnBrk="1" latinLnBrk="0" hangingPunct="1">
        <a:spcBef>
          <a:spcPct val="0"/>
        </a:spcBef>
        <a:buNone/>
        <a:defRPr sz="2600" b="1" kern="1200">
          <a:solidFill>
            <a:srgbClr val="194173"/>
          </a:solidFill>
          <a:latin typeface="Arial"/>
          <a:ea typeface="+mj-ea"/>
          <a:cs typeface="Arial"/>
        </a:defRPr>
      </a:lvl1pPr>
    </p:titleStyle>
    <p:bodyStyle>
      <a:lvl1pPr marL="320040" indent="-320040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18"/>
        </a:buBlip>
        <a:defRPr sz="2000" kern="1200">
          <a:solidFill>
            <a:srgbClr val="2B2B2B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19"/>
        </a:buBlip>
        <a:defRPr sz="1800" kern="1200">
          <a:solidFill>
            <a:srgbClr val="2B2B2B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20"/>
        </a:buBlip>
        <a:defRPr sz="1600" kern="1200">
          <a:solidFill>
            <a:srgbClr val="2B2B2B"/>
          </a:solidFill>
          <a:latin typeface="Arial"/>
          <a:ea typeface="+mn-ea"/>
          <a:cs typeface="Arial"/>
        </a:defRPr>
      </a:lvl3pPr>
      <a:lvl4pPr marL="1581912" indent="-210312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21"/>
        </a:buBlip>
        <a:defRPr sz="1400" kern="1200">
          <a:solidFill>
            <a:srgbClr val="2B2B2B"/>
          </a:solidFill>
          <a:latin typeface="Arial"/>
          <a:ea typeface="+mn-ea"/>
          <a:cs typeface="Arial"/>
        </a:defRPr>
      </a:lvl4pPr>
      <a:lvl5pPr marL="2029968" indent="-201168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18"/>
        </a:buBlip>
        <a:defRPr sz="1400" kern="1200">
          <a:solidFill>
            <a:srgbClr val="2B2B2B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6.png"/><Relationship Id="rId7" Type="http://schemas.openxmlformats.org/officeDocument/2006/relationships/image" Target="../media/image1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11" Type="http://schemas.openxmlformats.org/officeDocument/2006/relationships/image" Target="../media/image22.jpg"/><Relationship Id="rId5" Type="http://schemas.openxmlformats.org/officeDocument/2006/relationships/image" Target="../media/image4.png"/><Relationship Id="rId10" Type="http://schemas.openxmlformats.org/officeDocument/2006/relationships/image" Target="../media/image21.JPG"/><Relationship Id="rId4" Type="http://schemas.openxmlformats.org/officeDocument/2006/relationships/image" Target="../media/image7.png"/><Relationship Id="rId9" Type="http://schemas.openxmlformats.org/officeDocument/2006/relationships/image" Target="../media/image20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adc@arm.gov" TargetMode="External"/><Relationship Id="rId2" Type="http://schemas.openxmlformats.org/officeDocument/2006/relationships/hyperlink" Target="mailto:clustersupport@arm.gov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dc.arm.gov/discovery" TargetMode="External"/><Relationship Id="rId2" Type="http://schemas.openxmlformats.org/officeDocument/2006/relationships/hyperlink" Target="https://jupyterhub.arm.gov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png"/><Relationship Id="rId4" Type="http://schemas.openxmlformats.org/officeDocument/2006/relationships/hyperlink" Target="https://arm.gov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2142A8-0DB2-41D1-B66B-24F87927F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302358"/>
            <a:ext cx="12188825" cy="1828800"/>
          </a:xfrm>
        </p:spPr>
        <p:txBody>
          <a:bodyPr/>
          <a:lstStyle/>
          <a:p>
            <a:r>
              <a:rPr lang="en-US" dirty="0"/>
              <a:t>ARM Data Workbench &amp; </a:t>
            </a:r>
            <a:r>
              <a:rPr lang="en-US" dirty="0" err="1"/>
              <a:t>JupyterHub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1D0C513-1A18-002A-5E70-035197B551A0}"/>
              </a:ext>
            </a:extLst>
          </p:cNvPr>
          <p:cNvSpPr txBox="1">
            <a:spLocks/>
          </p:cNvSpPr>
          <p:nvPr/>
        </p:nvSpPr>
        <p:spPr>
          <a:xfrm>
            <a:off x="365664" y="2750982"/>
            <a:ext cx="11457496" cy="46102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rgbClr val="194173"/>
              </a:buClr>
              <a:buSzPct val="100000"/>
              <a:buFontTx/>
              <a:buNone/>
              <a:defRPr sz="1400" b="1" kern="1200" baseline="0">
                <a:solidFill>
                  <a:srgbClr val="194173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2"/>
              </a:buBlip>
              <a:defRPr sz="18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3"/>
              </a:buBlip>
              <a:defRPr sz="16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3pPr>
            <a:lvl4pPr marL="1581912" indent="-210312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4"/>
              </a:buBlip>
              <a:defRPr sz="14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4pPr>
            <a:lvl5pPr marL="2029968" indent="-201168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5"/>
              </a:buBlip>
              <a:defRPr sz="14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Kyle Dumas</a:t>
            </a:r>
          </a:p>
          <a:p>
            <a:r>
              <a:rPr lang="en-US" b="0" dirty="0"/>
              <a:t>Oak Ridge National Laboratory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C5E47E5E-ADBA-96A2-80BE-3CDE25A8D3FD}"/>
              </a:ext>
            </a:extLst>
          </p:cNvPr>
          <p:cNvSpPr txBox="1">
            <a:spLocks/>
          </p:cNvSpPr>
          <p:nvPr/>
        </p:nvSpPr>
        <p:spPr>
          <a:xfrm>
            <a:off x="3178438" y="2747695"/>
            <a:ext cx="11457496" cy="46102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Clr>
                <a:srgbClr val="194173"/>
              </a:buClr>
              <a:buSzPct val="100000"/>
              <a:buFontTx/>
              <a:buNone/>
              <a:defRPr sz="1400" b="1" kern="1200" baseline="0">
                <a:solidFill>
                  <a:srgbClr val="194173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2"/>
              </a:buBlip>
              <a:defRPr sz="18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3"/>
              </a:buBlip>
              <a:defRPr sz="16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3pPr>
            <a:lvl4pPr marL="1581912" indent="-210312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4"/>
              </a:buBlip>
              <a:defRPr sz="14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4pPr>
            <a:lvl5pPr marL="2029968" indent="-201168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5"/>
              </a:buBlip>
              <a:defRPr sz="14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Maxwell Grover</a:t>
            </a:r>
          </a:p>
          <a:p>
            <a:r>
              <a:rPr lang="en-US" b="0" dirty="0"/>
              <a:t>Argonne National Laboratory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F9E6B84-EFD4-E2D7-7B87-EA0CDD40B74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9680" b="9680"/>
          <a:stretch/>
        </p:blipFill>
        <p:spPr>
          <a:xfrm>
            <a:off x="538952" y="3881488"/>
            <a:ext cx="1587500" cy="1600200"/>
          </a:xfrm>
          <a:prstGeom prst="ellipse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8007127-50E6-6C01-C9DA-189DD80F7505}"/>
              </a:ext>
            </a:extLst>
          </p:cNvPr>
          <p:cNvSpPr txBox="1"/>
          <p:nvPr/>
        </p:nvSpPr>
        <p:spPr>
          <a:xfrm>
            <a:off x="501803" y="5481688"/>
            <a:ext cx="16618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Kyle Dumas</a:t>
            </a:r>
          </a:p>
          <a:p>
            <a:pPr algn="ctr"/>
            <a:r>
              <a:rPr lang="en-US" sz="1600" dirty="0"/>
              <a:t>Data Tools Lead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D2F2A1A-BB98-A4ED-E382-7E0870DAB87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2200" b="12200"/>
          <a:stretch/>
        </p:blipFill>
        <p:spPr>
          <a:xfrm>
            <a:off x="2366005" y="3881488"/>
            <a:ext cx="1587500" cy="1600200"/>
          </a:xfrm>
          <a:prstGeom prst="ellipse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306FA75-5649-A17E-E27E-948AE3EAAC2C}"/>
              </a:ext>
            </a:extLst>
          </p:cNvPr>
          <p:cNvSpPr txBox="1"/>
          <p:nvPr/>
        </p:nvSpPr>
        <p:spPr>
          <a:xfrm>
            <a:off x="2411859" y="5481688"/>
            <a:ext cx="1495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Will </a:t>
            </a:r>
            <a:r>
              <a:rPr lang="en-US" sz="1600" dirty="0" err="1"/>
              <a:t>Provenza</a:t>
            </a:r>
            <a:endParaRPr lang="en-US" sz="1600" dirty="0"/>
          </a:p>
          <a:p>
            <a:pPr algn="ctr"/>
            <a:r>
              <a:rPr lang="en-US" sz="1600" dirty="0"/>
              <a:t>System Admin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587F64F-CDC6-4A73-F503-2946EB3AB8F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397" r="397"/>
          <a:stretch/>
        </p:blipFill>
        <p:spPr>
          <a:xfrm>
            <a:off x="4230210" y="3881488"/>
            <a:ext cx="1587500" cy="1600200"/>
          </a:xfrm>
          <a:prstGeom prst="ellipse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B9768D3-F97D-190A-1299-EC2BCE40D031}"/>
              </a:ext>
            </a:extLst>
          </p:cNvPr>
          <p:cNvSpPr txBox="1"/>
          <p:nvPr/>
        </p:nvSpPr>
        <p:spPr>
          <a:xfrm>
            <a:off x="4193061" y="5481688"/>
            <a:ext cx="16618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Wade Darnell</a:t>
            </a:r>
          </a:p>
          <a:p>
            <a:pPr algn="ctr"/>
            <a:r>
              <a:rPr lang="en-US" sz="1600" dirty="0"/>
              <a:t>User Tools Lead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61EC15A-7C62-CE06-B1E4-9263E29BC83A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397" r="397"/>
          <a:stretch/>
        </p:blipFill>
        <p:spPr>
          <a:xfrm>
            <a:off x="6094412" y="3885354"/>
            <a:ext cx="1587500" cy="1600200"/>
          </a:xfrm>
          <a:prstGeom prst="ellipse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F264AF9-E0A4-0EBF-0A28-8048B782DC60}"/>
              </a:ext>
            </a:extLst>
          </p:cNvPr>
          <p:cNvSpPr txBox="1"/>
          <p:nvPr/>
        </p:nvSpPr>
        <p:spPr>
          <a:xfrm>
            <a:off x="5816396" y="5485554"/>
            <a:ext cx="2143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Michael </a:t>
            </a:r>
            <a:r>
              <a:rPr lang="en-US" sz="1600" dirty="0" err="1"/>
              <a:t>Giansiracusa</a:t>
            </a:r>
            <a:endParaRPr lang="en-US" sz="1600" dirty="0"/>
          </a:p>
          <a:p>
            <a:pPr algn="ctr"/>
            <a:r>
              <a:rPr lang="en-US" sz="1600" dirty="0"/>
              <a:t>DevOps Lead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7A4ADF8-0C1E-5AF3-B5B5-97BFC86A969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-1187" b="36040"/>
          <a:stretch/>
        </p:blipFill>
        <p:spPr>
          <a:xfrm>
            <a:off x="7921465" y="3885354"/>
            <a:ext cx="1587500" cy="1600200"/>
          </a:xfrm>
          <a:prstGeom prst="ellipse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991FD87-3673-1A71-0519-BACA2B2FAF92}"/>
              </a:ext>
            </a:extLst>
          </p:cNvPr>
          <p:cNvSpPr txBox="1"/>
          <p:nvPr/>
        </p:nvSpPr>
        <p:spPr>
          <a:xfrm>
            <a:off x="7814169" y="5485554"/>
            <a:ext cx="1802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Sujata Goswami</a:t>
            </a:r>
          </a:p>
          <a:p>
            <a:pPr algn="ctr"/>
            <a:r>
              <a:rPr lang="en-US" sz="1600" dirty="0"/>
              <a:t>DevOps / HPC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7F7AB00-1850-3A8C-7CCA-A3774A3ACD8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397" r="397"/>
          <a:stretch/>
        </p:blipFill>
        <p:spPr>
          <a:xfrm>
            <a:off x="9823298" y="3881488"/>
            <a:ext cx="1587500" cy="1600200"/>
          </a:xfrm>
          <a:prstGeom prst="ellipse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3DC0974-9C8D-61CA-D609-8A04C09F6F93}"/>
              </a:ext>
            </a:extLst>
          </p:cNvPr>
          <p:cNvSpPr txBox="1"/>
          <p:nvPr/>
        </p:nvSpPr>
        <p:spPr>
          <a:xfrm>
            <a:off x="9663104" y="5481688"/>
            <a:ext cx="1907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Max Grover</a:t>
            </a:r>
          </a:p>
          <a:p>
            <a:pPr algn="ctr"/>
            <a:r>
              <a:rPr lang="en-US" sz="1600" dirty="0"/>
              <a:t>Open Source Guru</a:t>
            </a:r>
          </a:p>
        </p:txBody>
      </p:sp>
    </p:spTree>
    <p:extLst>
      <p:ext uri="{BB962C8B-B14F-4D97-AF65-F5344CB8AC3E}">
        <p14:creationId xmlns:p14="http://schemas.microsoft.com/office/powerpoint/2010/main" val="37363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46D5C8-4125-4168-AEE0-1B5573915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169B2A4-603F-4DA7-BB72-12B163990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26BBC-F1E2-44F3-A94D-E7FC53CEA39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42343-570A-4D80-959E-F25B92CB31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526D95A-5EA5-49A9-8D64-AD817F75D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82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E73F286-7D05-40E5-B1D0-8DDD2A77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158AE5-49B0-4239-8E2A-4BFEECE24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131" y="1600199"/>
            <a:ext cx="11488355" cy="4572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you need any assistance, please stop by the ARM Data Booth and we will be happy to help.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can also reach us by email: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212529"/>
                </a:solidFill>
                <a:effectLst/>
                <a:latin typeface="-apple-system"/>
                <a:hlinkClick r:id="rId2"/>
              </a:rPr>
              <a:t>clustersupport@arm.gov</a:t>
            </a:r>
            <a:endParaRPr lang="en-US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12529"/>
                </a:solidFill>
                <a:latin typeface="-apple-system"/>
                <a:hlinkClick r:id="rId3"/>
              </a:rPr>
              <a:t>adc@arm.gov</a:t>
            </a:r>
            <a:endParaRPr lang="en-US" dirty="0">
              <a:solidFill>
                <a:srgbClr val="212529"/>
              </a:solidFill>
              <a:latin typeface="-apple-system"/>
            </a:endParaRPr>
          </a:p>
          <a:p>
            <a:pPr marL="0" indent="0">
              <a:buNone/>
            </a:pPr>
            <a:endParaRPr lang="en-US" b="0" i="0" dirty="0">
              <a:solidFill>
                <a:srgbClr val="212529"/>
              </a:solidFill>
              <a:effectLst/>
              <a:latin typeface="-apple-system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659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46D5C8-4125-4168-AEE0-1B5573915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169B2A4-603F-4DA7-BB72-12B163990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Note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26BBC-F1E2-44F3-A94D-E7FC53CEA39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42343-570A-4D80-959E-F25B92CB31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526D95A-5EA5-49A9-8D64-AD817F75D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you run into issues logging in to </a:t>
            </a:r>
            <a:r>
              <a:rPr lang="en-US" dirty="0" err="1"/>
              <a:t>JupyterHub</a:t>
            </a:r>
            <a:r>
              <a:rPr lang="en-US" dirty="0"/>
              <a:t>, there are representatives from the ARM </a:t>
            </a:r>
            <a:r>
              <a:rPr lang="en-US"/>
              <a:t>Data Booth ready </a:t>
            </a:r>
            <a:r>
              <a:rPr lang="en-US" dirty="0"/>
              <a:t>to assist. </a:t>
            </a:r>
          </a:p>
        </p:txBody>
      </p:sp>
    </p:spTree>
    <p:extLst>
      <p:ext uri="{BB962C8B-B14F-4D97-AF65-F5344CB8AC3E}">
        <p14:creationId xmlns:p14="http://schemas.microsoft.com/office/powerpoint/2010/main" val="3133188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46D5C8-4125-4168-AEE0-1B5573915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169B2A4-603F-4DA7-BB72-12B163990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ARM Data Workbench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26BBC-F1E2-44F3-A94D-E7FC53CEA39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8,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42343-570A-4D80-959E-F25B92CB31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526D95A-5EA5-49A9-8D64-AD817F75D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ARM Data Workbench (ADW) is a revolutionary ecosystem for interacting with ARM data. It is intended to utilize the ARM Data Center's (ADC) full capabilities to improve users' experience in working with ARM data. A few of these capabilities include: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Seamless access to data and computing resources </a:t>
            </a:r>
          </a:p>
          <a:p>
            <a:r>
              <a:rPr lang="en-US" dirty="0"/>
              <a:t>Direct access to ARM and community-developed software packages</a:t>
            </a:r>
          </a:p>
          <a:p>
            <a:r>
              <a:rPr lang="en-US" dirty="0" err="1"/>
              <a:t>Jupyter</a:t>
            </a:r>
            <a:r>
              <a:rPr lang="en-US" dirty="0"/>
              <a:t> notebook ecosystem for data access, analysis and sub-setting</a:t>
            </a:r>
          </a:p>
          <a:p>
            <a:r>
              <a:rPr lang="en-US" dirty="0"/>
              <a:t>Easy generation of standard and custom plots</a:t>
            </a:r>
          </a:p>
          <a:p>
            <a:r>
              <a:rPr lang="en-US" dirty="0"/>
              <a:t>Integration of external data sets</a:t>
            </a:r>
          </a:p>
        </p:txBody>
      </p:sp>
    </p:spTree>
    <p:extLst>
      <p:ext uri="{BB962C8B-B14F-4D97-AF65-F5344CB8AC3E}">
        <p14:creationId xmlns:p14="http://schemas.microsoft.com/office/powerpoint/2010/main" val="3531359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46D5C8-4125-4168-AEE0-1B5573915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169B2A4-603F-4DA7-BB72-12B163990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Data Workbench Timeline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26BBC-F1E2-44F3-A94D-E7FC53CEA39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7,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42343-570A-4D80-959E-F25B92CB31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Content Placeholder 5">
            <a:extLst>
              <a:ext uri="{FF2B5EF4-FFF2-40B4-BE49-F238E27FC236}">
                <a16:creationId xmlns:a16="http://schemas.microsoft.com/office/drawing/2014/main" id="{5D2CE392-B93C-9472-2288-70D5536C9A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094" y="1325810"/>
            <a:ext cx="6413254" cy="5080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17A930-DD12-DBEB-D1FB-DD57FF809927}"/>
              </a:ext>
            </a:extLst>
          </p:cNvPr>
          <p:cNvSpPr txBox="1"/>
          <p:nvPr/>
        </p:nvSpPr>
        <p:spPr>
          <a:xfrm>
            <a:off x="6785774" y="1619266"/>
            <a:ext cx="52201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Phase 1: (</a:t>
            </a:r>
            <a:r>
              <a:rPr lang="en-US" sz="1800" b="1" i="0" u="none" strike="noStrike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COMPLETE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800" b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JupyterLab</a:t>
            </a:r>
            <a:r>
              <a:rPr lang="en-US" sz="1800" b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integration with Discovery and ordering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Phase 2: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Initial UI to support querying, filtering, and data management functionality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800" b="1" i="0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Phase 3: 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Expanding support for APIs and CLI capabilities</a:t>
            </a:r>
          </a:p>
        </p:txBody>
      </p:sp>
    </p:spTree>
    <p:extLst>
      <p:ext uri="{BB962C8B-B14F-4D97-AF65-F5344CB8AC3E}">
        <p14:creationId xmlns:p14="http://schemas.microsoft.com/office/powerpoint/2010/main" val="10146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E73F286-7D05-40E5-B1D0-8DDD2A77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158AE5-49B0-4239-8E2A-4BFEECE24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development environment for creating and sharing computational documents.</a:t>
            </a:r>
          </a:p>
          <a:p>
            <a:r>
              <a:rPr lang="en-US" dirty="0"/>
              <a:t>Most commonly known for Python, but can support other languages as well.</a:t>
            </a:r>
          </a:p>
          <a:p>
            <a:r>
              <a:rPr lang="en-US" dirty="0"/>
              <a:t>Interactive code.</a:t>
            </a:r>
          </a:p>
          <a:p>
            <a:r>
              <a:rPr lang="en-US" dirty="0"/>
              <a:t>Easy to see and communicate how a program unfolds since the outcome of each cell/block is cached.</a:t>
            </a:r>
          </a:p>
          <a:p>
            <a:r>
              <a:rPr lang="en-US" dirty="0"/>
              <a:t>The “classic” notebook interface for editing documents.</a:t>
            </a:r>
          </a:p>
          <a:p>
            <a:r>
              <a:rPr lang="en-US" dirty="0"/>
              <a:t>Notebooks are the individual files that can be created, edited, and shared. (.</a:t>
            </a:r>
            <a:r>
              <a:rPr lang="en-US" dirty="0" err="1"/>
              <a:t>ipynb</a:t>
            </a:r>
            <a:r>
              <a:rPr lang="en-US" dirty="0"/>
              <a:t> files)</a:t>
            </a:r>
          </a:p>
          <a:p>
            <a:endParaRPr lang="en-US" dirty="0"/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7BEF4495-4845-9CD8-8160-0081748C3F1D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>
          <a:blip r:embed="rId2"/>
          <a:stretch>
            <a:fillRect/>
          </a:stretch>
        </p:blipFill>
        <p:spPr>
          <a:xfrm>
            <a:off x="6732557" y="1600200"/>
            <a:ext cx="4354573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54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E73F286-7D05-40E5-B1D0-8DDD2A77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JupyterLab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158AE5-49B0-4239-8E2A-4BFEECE24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web-based interactive development environment for notebooks.</a:t>
            </a:r>
          </a:p>
          <a:p>
            <a:r>
              <a:rPr lang="en-US" dirty="0"/>
              <a:t>Includes file system navigation, the ability to edit notebooks, open a console, and terminal options.</a:t>
            </a:r>
          </a:p>
          <a:p>
            <a:r>
              <a:rPr lang="en-US" dirty="0"/>
              <a:t>Note that </a:t>
            </a:r>
            <a:r>
              <a:rPr lang="en-US" dirty="0" err="1"/>
              <a:t>JupyterLab</a:t>
            </a:r>
            <a:r>
              <a:rPr lang="en-US" dirty="0"/>
              <a:t> and </a:t>
            </a:r>
            <a:r>
              <a:rPr lang="en-US" dirty="0" err="1"/>
              <a:t>Jupyter</a:t>
            </a:r>
            <a:r>
              <a:rPr lang="en-US" dirty="0"/>
              <a:t> Notebooks can be installed on your local machine.</a:t>
            </a:r>
          </a:p>
          <a:p>
            <a:endParaRPr lang="en-US" dirty="0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CD2004C0-E9F0-C5BB-08FE-6504E056C716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>
          <a:blip r:embed="rId2"/>
          <a:stretch>
            <a:fillRect/>
          </a:stretch>
        </p:blipFill>
        <p:spPr>
          <a:xfrm>
            <a:off x="6167438" y="1925184"/>
            <a:ext cx="5484812" cy="3922032"/>
          </a:xfrm>
        </p:spPr>
      </p:pic>
    </p:spTree>
    <p:extLst>
      <p:ext uri="{BB962C8B-B14F-4D97-AF65-F5344CB8AC3E}">
        <p14:creationId xmlns:p14="http://schemas.microsoft.com/office/powerpoint/2010/main" val="370549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E73F286-7D05-40E5-B1D0-8DDD2A77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JupyterHub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158AE5-49B0-4239-8E2A-4BFEECE24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application for making </a:t>
            </a:r>
            <a:r>
              <a:rPr lang="en-US" dirty="0" err="1"/>
              <a:t>JupyterLab</a:t>
            </a:r>
            <a:r>
              <a:rPr lang="en-US" dirty="0"/>
              <a:t> and notebooks available in a multi-tenant environment.</a:t>
            </a:r>
          </a:p>
          <a:p>
            <a:r>
              <a:rPr lang="en-US" dirty="0"/>
              <a:t>Each user spawns their own private </a:t>
            </a:r>
            <a:r>
              <a:rPr lang="en-US" dirty="0" err="1"/>
              <a:t>JupyterLab</a:t>
            </a:r>
            <a:r>
              <a:rPr lang="en-US" dirty="0"/>
              <a:t> web server.</a:t>
            </a:r>
          </a:p>
          <a:p>
            <a:r>
              <a:rPr lang="en-US" dirty="0"/>
              <a:t>Benefits include:</a:t>
            </a:r>
          </a:p>
          <a:p>
            <a:pPr lvl="1"/>
            <a:r>
              <a:rPr lang="en-US" dirty="0"/>
              <a:t>Don’t have to setup environment.</a:t>
            </a:r>
          </a:p>
          <a:p>
            <a:pPr lvl="1"/>
            <a:r>
              <a:rPr lang="en-US" dirty="0"/>
              <a:t>Give users consistent access to same dependencies and packages.</a:t>
            </a:r>
          </a:p>
          <a:p>
            <a:pPr lvl="1"/>
            <a:r>
              <a:rPr lang="en-US" dirty="0"/>
              <a:t>For ARM users, mount personal and shared project storage from NFS.</a:t>
            </a:r>
          </a:p>
          <a:p>
            <a:pPr lvl="1"/>
            <a:r>
              <a:rPr lang="en-US" dirty="0"/>
              <a:t>Integration with ARM Data Discovery.</a:t>
            </a:r>
          </a:p>
          <a:p>
            <a:endParaRPr lang="en-US" dirty="0"/>
          </a:p>
        </p:txBody>
      </p:sp>
      <p:pic>
        <p:nvPicPr>
          <p:cNvPr id="12" name="Content Placeholder 11" descr="A screenshot of a computer&#10;&#10;Description automatically generated">
            <a:extLst>
              <a:ext uri="{FF2B5EF4-FFF2-40B4-BE49-F238E27FC236}">
                <a16:creationId xmlns:a16="http://schemas.microsoft.com/office/drawing/2014/main" id="{77CF2F6D-5F01-8C48-6574-EAB912128DA0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>
          <a:blip r:embed="rId2"/>
          <a:stretch>
            <a:fillRect/>
          </a:stretch>
        </p:blipFill>
        <p:spPr>
          <a:xfrm>
            <a:off x="6275387" y="1600200"/>
            <a:ext cx="5268914" cy="4572000"/>
          </a:xfrm>
        </p:spPr>
      </p:pic>
    </p:spTree>
    <p:extLst>
      <p:ext uri="{BB962C8B-B14F-4D97-AF65-F5344CB8AC3E}">
        <p14:creationId xmlns:p14="http://schemas.microsoft.com/office/powerpoint/2010/main" val="109783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46D5C8-4125-4168-AEE0-1B5573915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169B2A4-603F-4DA7-BB72-12B163990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Levels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26BBC-F1E2-44F3-A94D-E7FC53CEA39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42343-570A-4D80-959E-F25B92CB31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526D95A-5EA5-49A9-8D64-AD817F75D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Explore ARM Data</a:t>
            </a:r>
            <a:r>
              <a:rPr lang="en-US" dirty="0"/>
              <a:t> (Everyone)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Default access with limited resources without persistent file storage.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Enhanced Science Server</a:t>
            </a:r>
            <a:r>
              <a:rPr lang="en-US" dirty="0"/>
              <a:t> (Requestable)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Scalable resources with persistent private &amp; shared project spaces.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Research System Server </a:t>
            </a:r>
            <a:r>
              <a:rPr lang="en-US" dirty="0"/>
              <a:t>(ARM Infrastructure Users)</a:t>
            </a:r>
          </a:p>
          <a:p>
            <a:pPr marL="0" indent="0">
              <a:buNone/>
            </a:pPr>
            <a:r>
              <a:rPr lang="en-US" dirty="0"/>
              <a:t>Same as the enhanced with additional mounts to internal resources (</a:t>
            </a:r>
            <a:r>
              <a:rPr lang="en-US" dirty="0" err="1"/>
              <a:t>datastream</a:t>
            </a:r>
            <a:r>
              <a:rPr lang="en-US" dirty="0"/>
              <a:t>, archive).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Workshop &amp; Tutorial Access </a:t>
            </a:r>
            <a:r>
              <a:rPr lang="en-US" dirty="0"/>
              <a:t>(NEW)</a:t>
            </a:r>
          </a:p>
          <a:p>
            <a:pPr marL="0" indent="0">
              <a:buNone/>
            </a:pPr>
            <a:r>
              <a:rPr lang="en-US" dirty="0"/>
              <a:t>A custom implementation of </a:t>
            </a:r>
            <a:r>
              <a:rPr lang="en-US" dirty="0" err="1"/>
              <a:t>JupyterHub</a:t>
            </a:r>
            <a:r>
              <a:rPr lang="en-US" dirty="0"/>
              <a:t> tailored to the needs of workshops. Instructors can get access to participants </a:t>
            </a:r>
            <a:r>
              <a:rPr lang="en-US" dirty="0" err="1"/>
              <a:t>JupyterLab</a:t>
            </a:r>
            <a:r>
              <a:rPr lang="en-US" dirty="0"/>
              <a:t> instances.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11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E73F286-7D05-40E5-B1D0-8DDD2A77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Access These Resources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158AE5-49B0-4239-8E2A-4BFEECE24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Directly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>
                <a:hlinkClick r:id="rId2"/>
              </a:rPr>
              <a:t>https://jupyterhub.arm.gov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sz="1400" dirty="0"/>
              <a:t>*Workshops have a dedicated link</a:t>
            </a:r>
          </a:p>
          <a:p>
            <a:r>
              <a:rPr lang="en-US" dirty="0"/>
              <a:t>Data Discovery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>
                <a:hlinkClick r:id="rId3"/>
              </a:rPr>
              <a:t>https://adc.arm.gov/discovery</a:t>
            </a:r>
            <a:endParaRPr lang="en-US" dirty="0"/>
          </a:p>
          <a:p>
            <a:pPr lvl="1"/>
            <a:r>
              <a:rPr lang="en-US" dirty="0"/>
              <a:t>Homepage</a:t>
            </a:r>
          </a:p>
          <a:p>
            <a:pPr lvl="1"/>
            <a:r>
              <a:rPr lang="en-US" dirty="0"/>
              <a:t>When Ordering</a:t>
            </a:r>
          </a:p>
          <a:p>
            <a:pPr lvl="1"/>
            <a:r>
              <a:rPr lang="en-US" dirty="0"/>
              <a:t>Your Account</a:t>
            </a:r>
          </a:p>
          <a:p>
            <a:r>
              <a:rPr lang="en-US" dirty="0" err="1"/>
              <a:t>ARM.gov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>
                <a:hlinkClick r:id="rId4"/>
              </a:rPr>
              <a:t>https://arm.gov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Go to Capabilities &gt; Computing Resources &gt;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 err="1"/>
              <a:t>JupyterHub</a:t>
            </a:r>
            <a:r>
              <a:rPr lang="en-US" dirty="0"/>
              <a:t> &amp; ARM Data Workbench</a:t>
            </a:r>
          </a:p>
        </p:txBody>
      </p:sp>
      <p:pic>
        <p:nvPicPr>
          <p:cNvPr id="3" name="Content Placeholder 2" descr="A screenshot of a computer&#10;&#10;Description automatically generated">
            <a:extLst>
              <a:ext uri="{FF2B5EF4-FFF2-40B4-BE49-F238E27FC236}">
                <a16:creationId xmlns:a16="http://schemas.microsoft.com/office/drawing/2014/main" id="{0BEB7BFF-BCA8-E60A-44D4-AE648A92AB38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>
          <a:blip r:embed="rId5"/>
          <a:stretch>
            <a:fillRect/>
          </a:stretch>
        </p:blipFill>
        <p:spPr>
          <a:xfrm>
            <a:off x="6167438" y="1858740"/>
            <a:ext cx="5484812" cy="4054919"/>
          </a:xfrm>
        </p:spPr>
      </p:pic>
    </p:spTree>
    <p:extLst>
      <p:ext uri="{BB962C8B-B14F-4D97-AF65-F5344CB8AC3E}">
        <p14:creationId xmlns:p14="http://schemas.microsoft.com/office/powerpoint/2010/main" val="2362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">
  <a:themeElements>
    <a:clrScheme name="Custom 4">
      <a:dk1>
        <a:srgbClr val="2B2B2B"/>
      </a:dk1>
      <a:lt1>
        <a:srgbClr val="2B2B2B"/>
      </a:lt1>
      <a:dk2>
        <a:srgbClr val="828282"/>
      </a:dk2>
      <a:lt2>
        <a:srgbClr val="FFFFFF"/>
      </a:lt2>
      <a:accent1>
        <a:srgbClr val="194170"/>
      </a:accent1>
      <a:accent2>
        <a:srgbClr val="8ABEDC"/>
      </a:accent2>
      <a:accent3>
        <a:srgbClr val="828282"/>
      </a:accent3>
      <a:accent4>
        <a:srgbClr val="00BD70"/>
      </a:accent4>
      <a:accent5>
        <a:srgbClr val="BDBBBB"/>
      </a:accent5>
      <a:accent6>
        <a:srgbClr val="F7C446"/>
      </a:accent6>
      <a:hlink>
        <a:srgbClr val="00BD70"/>
      </a:hlink>
      <a:folHlink>
        <a:srgbClr val="005970"/>
      </a:folHlink>
    </a:clrScheme>
    <a:fontScheme name="PNNL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RM Template" id="{3E3F96A7-2A2E-E442-BCDB-AA86889FA7E1}" vid="{B6032777-9B2F-914D-ADC4-F132AFC3A3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8D91077748D49982036F6AE91C2D7" ma:contentTypeVersion="11" ma:contentTypeDescription="Create a new document." ma:contentTypeScope="" ma:versionID="eb1e0fbe9017cd86463971949b5b0d50">
  <xsd:schema xmlns:xsd="http://www.w3.org/2001/XMLSchema" xmlns:xs="http://www.w3.org/2001/XMLSchema" xmlns:p="http://schemas.microsoft.com/office/2006/metadata/properties" xmlns:ns3="1f722b8b-b79e-46fc-9027-bfa2438c9fff" xmlns:ns4="e84fa840-bded-4a06-93f6-482568f16b0f" targetNamespace="http://schemas.microsoft.com/office/2006/metadata/properties" ma:root="true" ma:fieldsID="a0c34ded8b4075f1a8576d735415beeb" ns3:_="" ns4:_="">
    <xsd:import namespace="1f722b8b-b79e-46fc-9027-bfa2438c9fff"/>
    <xsd:import namespace="e84fa840-bded-4a06-93f6-482568f16b0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722b8b-b79e-46fc-9027-bfa2438c9f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4fa840-bded-4a06-93f6-482568f16b0f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3762A0F-8221-4E91-90B7-3C476CA0034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7F68338-E409-416A-9DC4-0403F56319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455801F-E00F-4593-A91B-002316D86C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f722b8b-b79e-46fc-9027-bfa2438c9fff"/>
    <ds:schemaRef ds:uri="e84fa840-bded-4a06-93f6-482568f16b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ARM</Template>
  <TotalTime>5580</TotalTime>
  <Words>595</Words>
  <Application>Microsoft Macintosh PowerPoint</Application>
  <PresentationFormat>Custom</PresentationFormat>
  <Paragraphs>109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-apple-system</vt:lpstr>
      <vt:lpstr>Arial</vt:lpstr>
      <vt:lpstr>Calibri</vt:lpstr>
      <vt:lpstr>ARM</vt:lpstr>
      <vt:lpstr>ARM Data Workbench &amp; JupyterHub</vt:lpstr>
      <vt:lpstr>A Quick Note</vt:lpstr>
      <vt:lpstr>What is the ARM Data Workbench</vt:lpstr>
      <vt:lpstr>ARM Data Workbench Timeline</vt:lpstr>
      <vt:lpstr>Jupyter Notebook</vt:lpstr>
      <vt:lpstr>JupyterLab</vt:lpstr>
      <vt:lpstr>JupyterHub</vt:lpstr>
      <vt:lpstr>Service Levels</vt:lpstr>
      <vt:lpstr>How to Access These Resources</vt:lpstr>
      <vt:lpstr>Demo Time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ARM Data Workbench &amp; JupyterHub</dc:title>
  <dc:creator>Dumas, Kyle</dc:creator>
  <cp:lastModifiedBy>Dumas, Kyle</cp:lastModifiedBy>
  <cp:revision>6</cp:revision>
  <dcterms:created xsi:type="dcterms:W3CDTF">2023-08-04T16:45:00Z</dcterms:created>
  <dcterms:modified xsi:type="dcterms:W3CDTF">2023-08-08T13:45:03Z</dcterms:modified>
</cp:coreProperties>
</file>

<file path=docProps/thumbnail.jpeg>
</file>